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0"/>
  </p:notesMasterIdLst>
  <p:sldIdLst>
    <p:sldId id="274" r:id="rId2"/>
    <p:sldId id="571" r:id="rId3"/>
    <p:sldId id="661" r:id="rId4"/>
    <p:sldId id="657" r:id="rId5"/>
    <p:sldId id="459" r:id="rId6"/>
    <p:sldId id="656" r:id="rId7"/>
    <p:sldId id="662" r:id="rId8"/>
    <p:sldId id="437" r:id="rId9"/>
    <p:sldId id="572" r:id="rId10"/>
    <p:sldId id="276" r:id="rId11"/>
    <p:sldId id="449" r:id="rId12"/>
    <p:sldId id="450" r:id="rId13"/>
    <p:sldId id="650" r:id="rId14"/>
    <p:sldId id="654" r:id="rId15"/>
    <p:sldId id="573" r:id="rId16"/>
    <p:sldId id="556" r:id="rId17"/>
    <p:sldId id="557" r:id="rId18"/>
    <p:sldId id="558" r:id="rId19"/>
    <p:sldId id="559" r:id="rId20"/>
    <p:sldId id="560" r:id="rId21"/>
    <p:sldId id="561" r:id="rId22"/>
    <p:sldId id="563" r:id="rId23"/>
    <p:sldId id="616" r:id="rId24"/>
    <p:sldId id="617" r:id="rId25"/>
    <p:sldId id="618" r:id="rId26"/>
    <p:sldId id="619" r:id="rId27"/>
    <p:sldId id="655" r:id="rId28"/>
    <p:sldId id="620" r:id="rId29"/>
    <p:sldId id="621" r:id="rId30"/>
    <p:sldId id="622" r:id="rId31"/>
    <p:sldId id="623" r:id="rId32"/>
    <p:sldId id="624" r:id="rId33"/>
    <p:sldId id="625" r:id="rId34"/>
    <p:sldId id="626" r:id="rId35"/>
    <p:sldId id="574" r:id="rId36"/>
    <p:sldId id="455" r:id="rId37"/>
    <p:sldId id="463" r:id="rId38"/>
    <p:sldId id="462" r:id="rId39"/>
    <p:sldId id="457" r:id="rId40"/>
    <p:sldId id="456" r:id="rId41"/>
    <p:sldId id="461" r:id="rId42"/>
    <p:sldId id="575" r:id="rId43"/>
    <p:sldId id="634" r:id="rId44"/>
    <p:sldId id="635" r:id="rId45"/>
    <p:sldId id="658" r:id="rId46"/>
    <p:sldId id="660" r:id="rId47"/>
    <p:sldId id="659" r:id="rId48"/>
    <p:sldId id="379" r:id="rId4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1" autoAdjust="0"/>
    <p:restoredTop sz="91293" autoAdjust="0"/>
  </p:normalViewPr>
  <p:slideViewPr>
    <p:cSldViewPr snapToGrid="0">
      <p:cViewPr varScale="1">
        <p:scale>
          <a:sx n="111" d="100"/>
          <a:sy n="111" d="100"/>
        </p:scale>
        <p:origin x="1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333ABA6-B72D-4ED4-A6E7-13A0DAE65F1A}" type="datetimeFigureOut">
              <a:rPr lang="en-US" smtClean="0"/>
              <a:t>8/25/20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C303B9-2C3E-4EA0-A819-58B20A5A8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36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6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0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0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2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</a:t>
            </a:r>
            <a:r>
              <a:rPr lang="en-US" baseline="0" dirty="0"/>
              <a:t> new approaches and applications for DS so adjustments and active learning is paramount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8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Piazza is not customer service</a:t>
            </a:r>
          </a:p>
          <a:p>
            <a:r>
              <a:rPr lang="en-US" dirty="0"/>
              <a:t>Respect is expected among cohort and instructors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7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6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8/25/20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4642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0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8/25/20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65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8/25/20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693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8/25/20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0728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8/25/20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48122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36198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8/25/20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2303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8/25/20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35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8/25/20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5979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kwartl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Ehk116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5" Type="http://schemas.openxmlformats.org/officeDocument/2006/relationships/image" Target="../media/image43.png"/><Relationship Id="rId10" Type="http://schemas.openxmlformats.org/officeDocument/2006/relationships/image" Target="../media/image40.png"/><Relationship Id="rId4" Type="http://schemas.openxmlformats.org/officeDocument/2006/relationships/image" Target="../media/image32.jpeg"/><Relationship Id="rId9" Type="http://schemas.openxmlformats.org/officeDocument/2006/relationships/image" Target="../media/image4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upport.rstudio.com/hc/en-us/articles/200713893-Uploading-and-Downloading-Files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arvard_DataMining_Business_Student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harvard.edu/courses/79845" TargetMode="External"/><Relationship Id="rId2" Type="http://schemas.openxmlformats.org/officeDocument/2006/relationships/hyperlink" Target="https://www.piazza.com/extension.harvard/fall2020/cscie9615736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edwardkwartler@fas.Harvard.edu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 for Business</a:t>
            </a:r>
            <a:br>
              <a:rPr lang="en-US" dirty="0"/>
            </a:br>
            <a:r>
              <a:rPr lang="en-US" dirty="0"/>
              <a:t>Harvard CSCI E-96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  <a:p>
            <a:r>
              <a:rPr lang="en-US" dirty="0">
                <a:hlinkClick r:id="rId3"/>
              </a:rPr>
              <a:t>https://www.linkedin.com/in/edwardkwartler/</a:t>
            </a:r>
            <a:endParaRPr lang="en-US" dirty="0"/>
          </a:p>
          <a:p>
            <a:r>
              <a:rPr lang="en-US" dirty="0">
                <a:hlinkClick r:id="rId4"/>
              </a:rPr>
              <a:t>ehk116@gmail.com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6ED1-7FD0-4E08-88B2-804348048DA8}" type="datetime1">
              <a:rPr lang="en-US" smtClean="0"/>
              <a:t>8/25/20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23" name="Freeform 22"/>
          <p:cNvSpPr/>
          <p:nvPr/>
        </p:nvSpPr>
        <p:spPr>
          <a:xfrm>
            <a:off x="286936" y="1060825"/>
            <a:ext cx="6484567" cy="3185539"/>
          </a:xfrm>
          <a:custGeom>
            <a:avLst/>
            <a:gdLst>
              <a:gd name="connsiteX0" fmla="*/ 0 w 5486400"/>
              <a:gd name="connsiteY0" fmla="*/ 0 h 3490737"/>
              <a:gd name="connsiteX1" fmla="*/ 5486400 w 5486400"/>
              <a:gd name="connsiteY1" fmla="*/ 0 h 3490737"/>
              <a:gd name="connsiteX2" fmla="*/ 5486400 w 5486400"/>
              <a:gd name="connsiteY2" fmla="*/ 3181345 h 3490737"/>
              <a:gd name="connsiteX3" fmla="*/ 5486400 w 5486400"/>
              <a:gd name="connsiteY3" fmla="*/ 3200400 h 3490737"/>
              <a:gd name="connsiteX4" fmla="*/ 5465339 w 5486400"/>
              <a:gd name="connsiteY4" fmla="*/ 3200400 h 3490737"/>
              <a:gd name="connsiteX5" fmla="*/ 5144430 w 5486400"/>
              <a:gd name="connsiteY5" fmla="*/ 3490737 h 3490737"/>
              <a:gd name="connsiteX6" fmla="*/ 4877625 w 5486400"/>
              <a:gd name="connsiteY6" fmla="*/ 3249350 h 3490737"/>
              <a:gd name="connsiteX7" fmla="*/ 4610820 w 5486400"/>
              <a:gd name="connsiteY7" fmla="*/ 3490737 h 3490737"/>
              <a:gd name="connsiteX8" fmla="*/ 4344017 w 5486400"/>
              <a:gd name="connsiteY8" fmla="*/ 3249352 h 3490737"/>
              <a:gd name="connsiteX9" fmla="*/ 4077213 w 5486400"/>
              <a:gd name="connsiteY9" fmla="*/ 3490737 h 3490737"/>
              <a:gd name="connsiteX10" fmla="*/ 3810410 w 5486400"/>
              <a:gd name="connsiteY10" fmla="*/ 3249352 h 3490737"/>
              <a:gd name="connsiteX11" fmla="*/ 3543607 w 5486400"/>
              <a:gd name="connsiteY11" fmla="*/ 3490737 h 3490737"/>
              <a:gd name="connsiteX12" fmla="*/ 3276804 w 5486400"/>
              <a:gd name="connsiteY12" fmla="*/ 3249352 h 3490737"/>
              <a:gd name="connsiteX13" fmla="*/ 3010001 w 5486400"/>
              <a:gd name="connsiteY13" fmla="*/ 3490737 h 3490737"/>
              <a:gd name="connsiteX14" fmla="*/ 2743198 w 5486400"/>
              <a:gd name="connsiteY14" fmla="*/ 3249352 h 3490737"/>
              <a:gd name="connsiteX15" fmla="*/ 2476395 w 5486400"/>
              <a:gd name="connsiteY15" fmla="*/ 3490737 h 3490737"/>
              <a:gd name="connsiteX16" fmla="*/ 2209592 w 5486400"/>
              <a:gd name="connsiteY16" fmla="*/ 3249352 h 3490737"/>
              <a:gd name="connsiteX17" fmla="*/ 1942789 w 5486400"/>
              <a:gd name="connsiteY17" fmla="*/ 3490737 h 3490737"/>
              <a:gd name="connsiteX18" fmla="*/ 1675986 w 5486400"/>
              <a:gd name="connsiteY18" fmla="*/ 3249352 h 3490737"/>
              <a:gd name="connsiteX19" fmla="*/ 1409184 w 5486400"/>
              <a:gd name="connsiteY19" fmla="*/ 3490737 h 3490737"/>
              <a:gd name="connsiteX20" fmla="*/ 1142380 w 5486400"/>
              <a:gd name="connsiteY20" fmla="*/ 3249352 h 3490737"/>
              <a:gd name="connsiteX21" fmla="*/ 875577 w 5486400"/>
              <a:gd name="connsiteY21" fmla="*/ 3490737 h 3490737"/>
              <a:gd name="connsiteX22" fmla="*/ 608774 w 5486400"/>
              <a:gd name="connsiteY22" fmla="*/ 3249352 h 3490737"/>
              <a:gd name="connsiteX23" fmla="*/ 341970 w 5486400"/>
              <a:gd name="connsiteY23" fmla="*/ 3490737 h 3490737"/>
              <a:gd name="connsiteX24" fmla="*/ 21062 w 5486400"/>
              <a:gd name="connsiteY24" fmla="*/ 3200400 h 3490737"/>
              <a:gd name="connsiteX25" fmla="*/ 0 w 5486400"/>
              <a:gd name="connsiteY25" fmla="*/ 3200400 h 3490737"/>
              <a:gd name="connsiteX26" fmla="*/ 0 w 5486400"/>
              <a:gd name="connsiteY26" fmla="*/ 3181345 h 34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86400" h="3490737">
                <a:moveTo>
                  <a:pt x="0" y="0"/>
                </a:moveTo>
                <a:lnTo>
                  <a:pt x="5486400" y="0"/>
                </a:lnTo>
                <a:lnTo>
                  <a:pt x="5486400" y="3181345"/>
                </a:lnTo>
                <a:lnTo>
                  <a:pt x="5486400" y="3200400"/>
                </a:lnTo>
                <a:lnTo>
                  <a:pt x="5465339" y="3200400"/>
                </a:lnTo>
                <a:lnTo>
                  <a:pt x="5144430" y="3490737"/>
                </a:lnTo>
                <a:lnTo>
                  <a:pt x="4877625" y="3249350"/>
                </a:lnTo>
                <a:lnTo>
                  <a:pt x="4610820" y="3490737"/>
                </a:lnTo>
                <a:lnTo>
                  <a:pt x="4344017" y="3249352"/>
                </a:lnTo>
                <a:lnTo>
                  <a:pt x="4077213" y="3490737"/>
                </a:lnTo>
                <a:lnTo>
                  <a:pt x="3810410" y="3249352"/>
                </a:lnTo>
                <a:lnTo>
                  <a:pt x="3543607" y="3490737"/>
                </a:lnTo>
                <a:lnTo>
                  <a:pt x="3276804" y="3249352"/>
                </a:lnTo>
                <a:lnTo>
                  <a:pt x="3010001" y="3490737"/>
                </a:lnTo>
                <a:lnTo>
                  <a:pt x="2743198" y="3249352"/>
                </a:lnTo>
                <a:lnTo>
                  <a:pt x="2476395" y="3490737"/>
                </a:lnTo>
                <a:lnTo>
                  <a:pt x="2209592" y="3249352"/>
                </a:lnTo>
                <a:lnTo>
                  <a:pt x="1942789" y="3490737"/>
                </a:lnTo>
                <a:lnTo>
                  <a:pt x="1675986" y="3249352"/>
                </a:lnTo>
                <a:lnTo>
                  <a:pt x="1409184" y="3490737"/>
                </a:lnTo>
                <a:lnTo>
                  <a:pt x="1142380" y="3249352"/>
                </a:lnTo>
                <a:lnTo>
                  <a:pt x="875577" y="3490737"/>
                </a:lnTo>
                <a:lnTo>
                  <a:pt x="608774" y="3249352"/>
                </a:lnTo>
                <a:lnTo>
                  <a:pt x="341970" y="3490737"/>
                </a:lnTo>
                <a:lnTo>
                  <a:pt x="21062" y="3200400"/>
                </a:lnTo>
                <a:lnTo>
                  <a:pt x="0" y="3200400"/>
                </a:lnTo>
                <a:lnTo>
                  <a:pt x="0" y="3181345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6936" y="4350586"/>
            <a:ext cx="6484567" cy="2070871"/>
          </a:xfrm>
          <a:custGeom>
            <a:avLst/>
            <a:gdLst>
              <a:gd name="connsiteX0" fmla="*/ 341971 w 5486401"/>
              <a:gd name="connsiteY0" fmla="*/ 0 h 1471612"/>
              <a:gd name="connsiteX1" fmla="*/ 608775 w 5486401"/>
              <a:gd name="connsiteY1" fmla="*/ 241385 h 1471612"/>
              <a:gd name="connsiteX2" fmla="*/ 875578 w 5486401"/>
              <a:gd name="connsiteY2" fmla="*/ 0 h 1471612"/>
              <a:gd name="connsiteX3" fmla="*/ 1142381 w 5486401"/>
              <a:gd name="connsiteY3" fmla="*/ 241385 h 1471612"/>
              <a:gd name="connsiteX4" fmla="*/ 1409185 w 5486401"/>
              <a:gd name="connsiteY4" fmla="*/ 0 h 1471612"/>
              <a:gd name="connsiteX5" fmla="*/ 1675987 w 5486401"/>
              <a:gd name="connsiteY5" fmla="*/ 241385 h 1471612"/>
              <a:gd name="connsiteX6" fmla="*/ 1942790 w 5486401"/>
              <a:gd name="connsiteY6" fmla="*/ 0 h 1471612"/>
              <a:gd name="connsiteX7" fmla="*/ 2209593 w 5486401"/>
              <a:gd name="connsiteY7" fmla="*/ 241385 h 1471612"/>
              <a:gd name="connsiteX8" fmla="*/ 2476396 w 5486401"/>
              <a:gd name="connsiteY8" fmla="*/ 0 h 1471612"/>
              <a:gd name="connsiteX9" fmla="*/ 2743199 w 5486401"/>
              <a:gd name="connsiteY9" fmla="*/ 241385 h 1471612"/>
              <a:gd name="connsiteX10" fmla="*/ 3010002 w 5486401"/>
              <a:gd name="connsiteY10" fmla="*/ 0 h 1471612"/>
              <a:gd name="connsiteX11" fmla="*/ 3276805 w 5486401"/>
              <a:gd name="connsiteY11" fmla="*/ 241385 h 1471612"/>
              <a:gd name="connsiteX12" fmla="*/ 3543608 w 5486401"/>
              <a:gd name="connsiteY12" fmla="*/ 0 h 1471612"/>
              <a:gd name="connsiteX13" fmla="*/ 3810411 w 5486401"/>
              <a:gd name="connsiteY13" fmla="*/ 241385 h 1471612"/>
              <a:gd name="connsiteX14" fmla="*/ 4077214 w 5486401"/>
              <a:gd name="connsiteY14" fmla="*/ 0 h 1471612"/>
              <a:gd name="connsiteX15" fmla="*/ 4344018 w 5486401"/>
              <a:gd name="connsiteY15" fmla="*/ 241385 h 1471612"/>
              <a:gd name="connsiteX16" fmla="*/ 4610821 w 5486401"/>
              <a:gd name="connsiteY16" fmla="*/ 0 h 1471612"/>
              <a:gd name="connsiteX17" fmla="*/ 4877626 w 5486401"/>
              <a:gd name="connsiteY17" fmla="*/ 241387 h 1471612"/>
              <a:gd name="connsiteX18" fmla="*/ 5144431 w 5486401"/>
              <a:gd name="connsiteY18" fmla="*/ 0 h 1471612"/>
              <a:gd name="connsiteX19" fmla="*/ 5444478 w 5486401"/>
              <a:gd name="connsiteY19" fmla="*/ 271463 h 1471612"/>
              <a:gd name="connsiteX20" fmla="*/ 5486400 w 5486401"/>
              <a:gd name="connsiteY20" fmla="*/ 271463 h 1471612"/>
              <a:gd name="connsiteX21" fmla="*/ 5486400 w 5486401"/>
              <a:gd name="connsiteY21" fmla="*/ 309391 h 1471612"/>
              <a:gd name="connsiteX22" fmla="*/ 5486401 w 5486401"/>
              <a:gd name="connsiteY22" fmla="*/ 309392 h 1471612"/>
              <a:gd name="connsiteX23" fmla="*/ 5486400 w 5486401"/>
              <a:gd name="connsiteY23" fmla="*/ 309392 h 1471612"/>
              <a:gd name="connsiteX24" fmla="*/ 5486400 w 5486401"/>
              <a:gd name="connsiteY24" fmla="*/ 1471612 h 1471612"/>
              <a:gd name="connsiteX25" fmla="*/ 0 w 5486401"/>
              <a:gd name="connsiteY25" fmla="*/ 1471612 h 1471612"/>
              <a:gd name="connsiteX26" fmla="*/ 0 w 5486401"/>
              <a:gd name="connsiteY26" fmla="*/ 271463 h 1471612"/>
              <a:gd name="connsiteX27" fmla="*/ 41924 w 5486401"/>
              <a:gd name="connsiteY27" fmla="*/ 271463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1" h="1471612">
                <a:moveTo>
                  <a:pt x="341971" y="0"/>
                </a:moveTo>
                <a:lnTo>
                  <a:pt x="608775" y="241385"/>
                </a:lnTo>
                <a:lnTo>
                  <a:pt x="875578" y="0"/>
                </a:lnTo>
                <a:lnTo>
                  <a:pt x="1142381" y="241385"/>
                </a:lnTo>
                <a:lnTo>
                  <a:pt x="1409185" y="0"/>
                </a:lnTo>
                <a:lnTo>
                  <a:pt x="1675987" y="241385"/>
                </a:lnTo>
                <a:lnTo>
                  <a:pt x="1942790" y="0"/>
                </a:lnTo>
                <a:lnTo>
                  <a:pt x="2209593" y="241385"/>
                </a:lnTo>
                <a:lnTo>
                  <a:pt x="2476396" y="0"/>
                </a:lnTo>
                <a:lnTo>
                  <a:pt x="2743199" y="241385"/>
                </a:lnTo>
                <a:lnTo>
                  <a:pt x="3010002" y="0"/>
                </a:lnTo>
                <a:lnTo>
                  <a:pt x="3276805" y="241385"/>
                </a:lnTo>
                <a:lnTo>
                  <a:pt x="3543608" y="0"/>
                </a:lnTo>
                <a:lnTo>
                  <a:pt x="3810411" y="241385"/>
                </a:lnTo>
                <a:lnTo>
                  <a:pt x="4077214" y="0"/>
                </a:lnTo>
                <a:lnTo>
                  <a:pt x="4344018" y="241385"/>
                </a:lnTo>
                <a:lnTo>
                  <a:pt x="4610821" y="0"/>
                </a:lnTo>
                <a:lnTo>
                  <a:pt x="4877626" y="241387"/>
                </a:lnTo>
                <a:lnTo>
                  <a:pt x="5144431" y="0"/>
                </a:lnTo>
                <a:lnTo>
                  <a:pt x="5444478" y="271463"/>
                </a:lnTo>
                <a:lnTo>
                  <a:pt x="5486400" y="271463"/>
                </a:lnTo>
                <a:lnTo>
                  <a:pt x="5486400" y="309391"/>
                </a:lnTo>
                <a:lnTo>
                  <a:pt x="5486401" y="309392"/>
                </a:lnTo>
                <a:lnTo>
                  <a:pt x="5486400" y="309392"/>
                </a:lnTo>
                <a:lnTo>
                  <a:pt x="5486400" y="1471612"/>
                </a:lnTo>
                <a:lnTo>
                  <a:pt x="0" y="1471612"/>
                </a:lnTo>
                <a:lnTo>
                  <a:pt x="0" y="271463"/>
                </a:lnTo>
                <a:lnTo>
                  <a:pt x="41924" y="271463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F877AA-7584-2040-9EF0-55472CCFA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69" y="1180136"/>
            <a:ext cx="6331272" cy="2701588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8C39DF-60BA-4343-8301-ABCA37625F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95"/>
          <a:stretch/>
        </p:blipFill>
        <p:spPr>
          <a:xfrm>
            <a:off x="428344" y="4907666"/>
            <a:ext cx="3738542" cy="14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89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  <a:p>
            <a:endParaRPr lang="en-US" dirty="0"/>
          </a:p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 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234651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8" y="1114419"/>
            <a:ext cx="44592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 expects (of the instructor &amp; cohort):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class does not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The class hopes learning this material will be: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Although this is rhetorical, reflect on what you can contribute to make this the BEST course you have ever taken.</a:t>
            </a:r>
          </a:p>
        </p:txBody>
      </p:sp>
    </p:spTree>
    <p:extLst>
      <p:ext uri="{BB962C8B-B14F-4D97-AF65-F5344CB8AC3E}">
        <p14:creationId xmlns:p14="http://schemas.microsoft.com/office/powerpoint/2010/main" val="2177329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862" y="5423338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attend labs, request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3" y="1494403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551" y="1860331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551" y="3289744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</p:spTree>
    <p:extLst>
      <p:ext uri="{BB962C8B-B14F-4D97-AF65-F5344CB8AC3E}">
        <p14:creationId xmlns:p14="http://schemas.microsoft.com/office/powerpoint/2010/main" val="61628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professor loves memes.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223901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223901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2239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3493904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3493904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ing  is hard m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493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723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48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8/25/20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496" y="5580993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</p:spTree>
    <p:extLst>
      <p:ext uri="{BB962C8B-B14F-4D97-AF65-F5344CB8AC3E}">
        <p14:creationId xmlns:p14="http://schemas.microsoft.com/office/powerpoint/2010/main" val="705436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8/25/20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36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8/25/20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execute R code. 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4284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948320"/>
              </p:ext>
            </p:extLst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78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1441396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02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8/25/20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6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35" y="2179052"/>
            <a:ext cx="3478641" cy="26967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item of interest needs to be in the “working directory”</a:t>
            </a:r>
            <a:endParaRPr lang="en-US" sz="28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(‘ted/fruit/basket’)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Trap!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ouse trap">
            <a:extLst>
              <a:ext uri="{FF2B5EF4-FFF2-40B4-BE49-F238E27FC236}">
                <a16:creationId xmlns:a16="http://schemas.microsoft.com/office/drawing/2014/main" id="{F846D6A0-D7AA-47C4-97C8-FB3B4A49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7077"/>
            <a:ext cx="2820643" cy="188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46E348-01AE-4DB9-856C-02AC1980BF8D}"/>
              </a:ext>
            </a:extLst>
          </p:cNvPr>
          <p:cNvSpPr txBox="1"/>
          <p:nvPr/>
        </p:nvSpPr>
        <p:spPr>
          <a:xfrm>
            <a:off x="2773282" y="1729038"/>
            <a:ext cx="6197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WINDOWS (local laptop):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/>
              <a:t>the slashes have to be switched (or “escaped”)!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B87A9-B301-4293-93FA-06BB288D0A48}"/>
              </a:ext>
            </a:extLst>
          </p:cNvPr>
          <p:cNvSpPr txBox="1"/>
          <p:nvPr/>
        </p:nvSpPr>
        <p:spPr>
          <a:xfrm>
            <a:off x="3277096" y="3209963"/>
            <a:ext cx="246413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setwd("~/desktop")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D4E35-E2F2-4DD0-84B4-30CAE9221AB7}"/>
              </a:ext>
            </a:extLst>
          </p:cNvPr>
          <p:cNvSpPr txBox="1"/>
          <p:nvPr/>
        </p:nvSpPr>
        <p:spPr>
          <a:xfrm>
            <a:off x="3277096" y="4321556"/>
            <a:ext cx="5801588" cy="53860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("~\desktop")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Error: '\d' is an unrecognized escape in character string starting ""~\d"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F11FA60-CAC9-4EEA-A3D6-A31695BB18CE}"/>
              </a:ext>
            </a:extLst>
          </p:cNvPr>
          <p:cNvSpPr>
            <a:spLocks noChangeAspect="1"/>
          </p:cNvSpPr>
          <p:nvPr/>
        </p:nvSpPr>
        <p:spPr bwMode="auto">
          <a:xfrm>
            <a:off x="2645060" y="2962950"/>
            <a:ext cx="524371" cy="627005"/>
          </a:xfrm>
          <a:custGeom>
            <a:avLst/>
            <a:gdLst>
              <a:gd name="T0" fmla="*/ 129 w 134"/>
              <a:gd name="T1" fmla="*/ 57 h 160"/>
              <a:gd name="T2" fmla="*/ 13 w 134"/>
              <a:gd name="T3" fmla="*/ 48 h 160"/>
              <a:gd name="T4" fmla="*/ 0 w 134"/>
              <a:gd name="T5" fmla="*/ 53 h 160"/>
              <a:gd name="T6" fmla="*/ 27 w 134"/>
              <a:gd name="T7" fmla="*/ 159 h 160"/>
              <a:gd name="T8" fmla="*/ 42 w 134"/>
              <a:gd name="T9" fmla="*/ 159 h 160"/>
              <a:gd name="T10" fmla="*/ 28 w 134"/>
              <a:gd name="T11" fmla="*/ 107 h 160"/>
              <a:gd name="T12" fmla="*/ 132 w 134"/>
              <a:gd name="T13" fmla="*/ 60 h 160"/>
              <a:gd name="T14" fmla="*/ 129 w 134"/>
              <a:gd name="T15" fmla="*/ 57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4" h="160">
                <a:moveTo>
                  <a:pt x="129" y="57"/>
                </a:moveTo>
                <a:cubicBezTo>
                  <a:pt x="45" y="91"/>
                  <a:pt x="79" y="0"/>
                  <a:pt x="13" y="48"/>
                </a:cubicBezTo>
                <a:cubicBezTo>
                  <a:pt x="0" y="53"/>
                  <a:pt x="0" y="53"/>
                  <a:pt x="0" y="53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42" y="159"/>
                  <a:pt x="42" y="159"/>
                  <a:pt x="42" y="159"/>
                </a:cubicBezTo>
                <a:cubicBezTo>
                  <a:pt x="28" y="107"/>
                  <a:pt x="28" y="107"/>
                  <a:pt x="28" y="107"/>
                </a:cubicBezTo>
                <a:cubicBezTo>
                  <a:pt x="87" y="58"/>
                  <a:pt x="63" y="160"/>
                  <a:pt x="132" y="60"/>
                </a:cubicBezTo>
                <a:cubicBezTo>
                  <a:pt x="134" y="58"/>
                  <a:pt x="131" y="56"/>
                  <a:pt x="129" y="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Multiplication Sign 12">
            <a:extLst>
              <a:ext uri="{FF2B5EF4-FFF2-40B4-BE49-F238E27FC236}">
                <a16:creationId xmlns:a16="http://schemas.microsoft.com/office/drawing/2014/main" id="{DE42D866-E615-421A-9661-6AAA6A7345C3}"/>
              </a:ext>
            </a:extLst>
          </p:cNvPr>
          <p:cNvSpPr/>
          <p:nvPr/>
        </p:nvSpPr>
        <p:spPr>
          <a:xfrm>
            <a:off x="2516618" y="4207928"/>
            <a:ext cx="781254" cy="78125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159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install.packages(“name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  <a:endParaRPr lang="en-US" sz="1600" i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But, will need to repeat it w/each new environment!</a:t>
            </a:r>
            <a:endParaRPr lang="en-US" sz="1600" i="1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8/25/20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195" y="365126"/>
            <a:ext cx="8330155" cy="591477"/>
          </a:xfrm>
        </p:spPr>
        <p:txBody>
          <a:bodyPr/>
          <a:lstStyle/>
          <a:p>
            <a:r>
              <a:rPr lang="en-US" dirty="0"/>
              <a:t>The course readme has the packages to install.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294A2-A1DA-7048-BE2E-201ED7D2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77" y="1164287"/>
            <a:ext cx="6350241" cy="42366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E64883-1A2E-6744-A141-61BAB6B5D57E}"/>
              </a:ext>
            </a:extLst>
          </p:cNvPr>
          <p:cNvSpPr/>
          <p:nvPr/>
        </p:nvSpPr>
        <p:spPr>
          <a:xfrm>
            <a:off x="240631" y="5706323"/>
            <a:ext cx="8686800" cy="3920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install them now, it takes awhile. 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87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0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216759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875002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3346393" y="4023053"/>
            <a:ext cx="3131507" cy="1164920"/>
          </a:xfrm>
          <a:prstGeom prst="wedgeRoundRectCallout">
            <a:avLst>
              <a:gd name="adj1" fmla="val -41791"/>
              <a:gd name="adj2" fmla="val -120018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2710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499;p5">
            <a:extLst>
              <a:ext uri="{FF2B5EF4-FFF2-40B4-BE49-F238E27FC236}">
                <a16:creationId xmlns:a16="http://schemas.microsoft.com/office/drawing/2014/main" id="{DD372F86-A88A-B844-BEF2-C9A5662D83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2124" y="2614117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00;p5">
            <a:extLst>
              <a:ext uri="{FF2B5EF4-FFF2-40B4-BE49-F238E27FC236}">
                <a16:creationId xmlns:a16="http://schemas.microsoft.com/office/drawing/2014/main" id="{036A3E5D-D752-3441-86A0-26DDA333940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6669" y="4250539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01;p5">
            <a:extLst>
              <a:ext uri="{FF2B5EF4-FFF2-40B4-BE49-F238E27FC236}">
                <a16:creationId xmlns:a16="http://schemas.microsoft.com/office/drawing/2014/main" id="{AFF4E7F6-A5C2-AD42-923B-BC5600C51DA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00725" y="3346290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77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716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67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550E67-900C-5647-92D4-425405469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44" y="1017185"/>
            <a:ext cx="6975194" cy="386403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 Studio &amp; 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58261" y="1840376"/>
            <a:ext cx="999207" cy="691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5556738"/>
            <a:ext cx="8686800" cy="51651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onsolas" panose="020B0609020204030204" pitchFamily="49" charset="0"/>
              </a:rPr>
              <a:t>If you don’t have it installed yet, please do so now!!  The rest of the course and your learning utilizes R Studio.</a:t>
            </a:r>
          </a:p>
        </p:txBody>
      </p:sp>
    </p:spTree>
    <p:extLst>
      <p:ext uri="{BB962C8B-B14F-4D97-AF65-F5344CB8AC3E}">
        <p14:creationId xmlns:p14="http://schemas.microsoft.com/office/powerpoint/2010/main" val="2653645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 Studio Cloud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884419" y="3092970"/>
            <a:ext cx="7375161" cy="269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Also, create an account for RStudio Cloud: </a:t>
            </a:r>
            <a:r>
              <a:rPr lang="en-US" sz="1600">
                <a:solidFill>
                  <a:srgbClr val="000000"/>
                </a:solidFill>
                <a:hlinkClick r:id="rId3"/>
              </a:rPr>
              <a:t>https://rstudio.cloud </a:t>
            </a:r>
            <a:r>
              <a:rPr lang="en-US" sz="1600">
                <a:solidFill>
                  <a:srgbClr val="000000"/>
                </a:solidFill>
              </a:rPr>
              <a:t>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Once you’re logged in, use (click) “Your Workspace” or create a new space.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Click the “New Project” button.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Change the Title of the Project as you wish.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In Console, type </a:t>
            </a:r>
            <a:r>
              <a:rPr lang="en-US" sz="1600" i="1">
                <a:solidFill>
                  <a:srgbClr val="000000"/>
                </a:solidFill>
              </a:rPr>
              <a:t>install.packages(“rmarkdown”) </a:t>
            </a:r>
            <a:r>
              <a:rPr lang="en-US" sz="1600">
                <a:solidFill>
                  <a:srgbClr val="000000"/>
                </a:solidFill>
              </a:rPr>
              <a:t>and press the Enter button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Uploading and Downloading Files in RStudio Cloud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See </a:t>
            </a:r>
            <a:r>
              <a:rPr lang="en-US" sz="1600">
                <a:solidFill>
                  <a:srgbClr val="000000"/>
                </a:solidFill>
                <a:hlinkClick r:id="rId4"/>
              </a:rPr>
              <a:t>https://support.rstudio.com/hc/en-us/articles/200713893-Uploading-and-Downloading-Files </a:t>
            </a:r>
            <a:endParaRPr lang="en-US" sz="160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4245" y="6223702"/>
            <a:ext cx="493856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65603" y="6223702"/>
            <a:ext cx="2331049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700A58B-DD98-43D0-B791-721480A02982}" type="datetime1">
              <a:rPr lang="en-US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8/25/20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105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800"/>
              <a:t>R Studio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8CED19-9A92-E844-AD7B-D44A880EE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3" r="5761" b="2"/>
          <a:stretch/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6700A58B-DD98-43D0-B791-721480A02982}" type="datetime1">
              <a:rPr lang="en-US" sz="120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8/25/20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7290FF7-652B-4475-AEAB-8B1A5D23AE09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38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363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846" y="365126"/>
            <a:ext cx="8968154" cy="591477"/>
          </a:xfrm>
        </p:spPr>
        <p:txBody>
          <a:bodyPr/>
          <a:lstStyle/>
          <a:p>
            <a:r>
              <a:rPr lang="en-US" dirty="0"/>
              <a:t>Libraries to install…we cover a lot in this course!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554" y="1019908"/>
            <a:ext cx="765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review the readme file of the Student repo!!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1647461"/>
            <a:ext cx="46672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82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4C15F-E31C-FA41-AA4A-4DD537D26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8/25/20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A84F2-C38C-6541-A73E-B5EAFA95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1B7DE-A58F-A240-93AF-F8C5146C6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523A199-5E74-674D-A812-5AEE202F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 err="1"/>
              <a:t>Kshitij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0E07C4-CEBF-524D-BBD0-ECED69E16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2418"/>
            <a:ext cx="9144000" cy="433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2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880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https://github.com/kwartler/Harvard_DataMining_Business_Student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4" y="3901561"/>
            <a:ext cx="5503984" cy="2331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89580" y="5029200"/>
            <a:ext cx="1055077" cy="3692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7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2843" y="3726"/>
            <a:ext cx="4211157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1005" y="802955"/>
            <a:ext cx="3733482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Turning in 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104171" y="2421682"/>
            <a:ext cx="4826643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For all files submitted, please use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LASTNAME_caseI_script.R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i="1" dirty="0">
                <a:solidFill>
                  <a:srgbClr val="000000"/>
                </a:solidFill>
              </a:rPr>
              <a:t>(can be more than 1 to keep items straight)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1700" i="1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LASTNAME_caseI_presentation.pptx</a:t>
            </a:r>
            <a:endParaRPr lang="en-US" sz="1700" dirty="0">
              <a:solidFill>
                <a:srgbClr val="000000"/>
              </a:solidFill>
            </a:endParaRP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The first slide includes your name and the link to the video presentation.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000000"/>
                </a:solidFill>
              </a:rPr>
              <a:t>In the past classes would share their video links for feedback and encouragement.  This is encouraged, but optional.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</p:txBody>
      </p:sp>
      <p:sp>
        <p:nvSpPr>
          <p:cNvPr id="22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93671" y="738619"/>
            <a:ext cx="3750329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phic 14" descr="Open Folder">
            <a:extLst>
              <a:ext uri="{FF2B5EF4-FFF2-40B4-BE49-F238E27FC236}">
                <a16:creationId xmlns:a16="http://schemas.microsoft.com/office/drawing/2014/main" id="{66C7526B-CE9C-4626-AF97-76A947E0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615" y="2065912"/>
            <a:ext cx="2746374" cy="27463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4244" y="6223702"/>
            <a:ext cx="986812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A58B-DD98-43D0-B791-721480A02982}" type="datetime1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8/25/20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23864" y="6223702"/>
            <a:ext cx="261247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17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A basic R-Script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</p:spTree>
    <p:extLst>
      <p:ext uri="{BB962C8B-B14F-4D97-AF65-F5344CB8AC3E}">
        <p14:creationId xmlns:p14="http://schemas.microsoft.com/office/powerpoint/2010/main" val="3433551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A_demo_script.R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9F6EE-B762-8542-89CC-77921EF2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66" y="2124710"/>
            <a:ext cx="6320013" cy="10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511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Lists, a little bit more complex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868365"/>
            <a:ext cx="8686800" cy="4412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Don’t worry if this is intimidating…at this point I don’t expect you to really know how to do this.  Merely get into R, run some code, and conceptually understand the flow.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Now operations are applied to each element not just 1 data frame.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7B5C7-ED54-2F4E-97B4-5C129743C366}"/>
              </a:ext>
            </a:extLst>
          </p:cNvPr>
          <p:cNvSpPr txBox="1"/>
          <p:nvPr/>
        </p:nvSpPr>
        <p:spPr>
          <a:xfrm>
            <a:off x="451408" y="1898248"/>
            <a:ext cx="193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Songs in a “list”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F9257-57A4-F646-9D3A-B3A90CB57E61}"/>
              </a:ext>
            </a:extLst>
          </p:cNvPr>
          <p:cNvSpPr txBox="1"/>
          <p:nvPr/>
        </p:nvSpPr>
        <p:spPr>
          <a:xfrm>
            <a:off x="671328" y="2257058"/>
            <a:ext cx="1446835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976225-F2AB-494E-8AA8-161D1FCCC1FB}"/>
              </a:ext>
            </a:extLst>
          </p:cNvPr>
          <p:cNvSpPr txBox="1"/>
          <p:nvPr/>
        </p:nvSpPr>
        <p:spPr>
          <a:xfrm>
            <a:off x="1518210" y="274512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70D38B-5DF3-5F41-A1EF-F5F8BDDB6D18}"/>
              </a:ext>
            </a:extLst>
          </p:cNvPr>
          <p:cNvSpPr txBox="1"/>
          <p:nvPr/>
        </p:nvSpPr>
        <p:spPr>
          <a:xfrm>
            <a:off x="1518210" y="307114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95ABEC-C73B-7A4F-9600-33F872AA0A39}"/>
              </a:ext>
            </a:extLst>
          </p:cNvPr>
          <p:cNvSpPr txBox="1"/>
          <p:nvPr/>
        </p:nvSpPr>
        <p:spPr>
          <a:xfrm>
            <a:off x="1518210" y="339716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97E39E-78E4-7740-9392-82ABDB884093}"/>
              </a:ext>
            </a:extLst>
          </p:cNvPr>
          <p:cNvSpPr txBox="1"/>
          <p:nvPr/>
        </p:nvSpPr>
        <p:spPr>
          <a:xfrm>
            <a:off x="1518210" y="372318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DEB4BD-871A-C944-B110-339CC465997B}"/>
              </a:ext>
            </a:extLst>
          </p:cNvPr>
          <p:cNvSpPr txBox="1"/>
          <p:nvPr/>
        </p:nvSpPr>
        <p:spPr>
          <a:xfrm>
            <a:off x="1518210" y="404920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C4880E-9111-C247-87D6-472B1E0D7F43}"/>
              </a:ext>
            </a:extLst>
          </p:cNvPr>
          <p:cNvSpPr txBox="1"/>
          <p:nvPr/>
        </p:nvSpPr>
        <p:spPr>
          <a:xfrm>
            <a:off x="1518210" y="437522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A7F9F7-D4B1-D346-9F46-C052A185B168}"/>
              </a:ext>
            </a:extLst>
          </p:cNvPr>
          <p:cNvSpPr txBox="1"/>
          <p:nvPr/>
        </p:nvSpPr>
        <p:spPr>
          <a:xfrm>
            <a:off x="1518210" y="470124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475D6C-3432-9B4E-B5D1-8DE11B384E00}"/>
              </a:ext>
            </a:extLst>
          </p:cNvPr>
          <p:cNvSpPr txBox="1"/>
          <p:nvPr/>
        </p:nvSpPr>
        <p:spPr>
          <a:xfrm>
            <a:off x="1518210" y="502726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A279FA-BFDD-E842-9295-291C8B4A67C0}"/>
              </a:ext>
            </a:extLst>
          </p:cNvPr>
          <p:cNvSpPr txBox="1"/>
          <p:nvPr/>
        </p:nvSpPr>
        <p:spPr>
          <a:xfrm>
            <a:off x="1518210" y="5353291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FF3A710-BC7F-114E-8F5D-20154A149D44}"/>
              </a:ext>
            </a:extLst>
          </p:cNvPr>
          <p:cNvCxnSpPr>
            <a:stCxn id="10" idx="2"/>
            <a:endCxn id="13" idx="1"/>
          </p:cNvCxnSpPr>
          <p:nvPr/>
        </p:nvCxnSpPr>
        <p:spPr>
          <a:xfrm rot="16200000" flipH="1">
            <a:off x="1333630" y="2687506"/>
            <a:ext cx="2456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D985B5C6-C2A4-7448-9041-3DAAE6073F09}"/>
              </a:ext>
            </a:extLst>
          </p:cNvPr>
          <p:cNvCxnSpPr>
            <a:stCxn id="10" idx="2"/>
            <a:endCxn id="49" idx="1"/>
          </p:cNvCxnSpPr>
          <p:nvPr/>
        </p:nvCxnSpPr>
        <p:spPr>
          <a:xfrm rot="16200000" flipH="1">
            <a:off x="29549" y="3991587"/>
            <a:ext cx="2853859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260CA28-3FAA-9F4E-8A9B-683A94AC24C8}"/>
              </a:ext>
            </a:extLst>
          </p:cNvPr>
          <p:cNvCxnSpPr>
            <a:cxnSpLocks/>
            <a:stCxn id="10" idx="2"/>
            <a:endCxn id="48" idx="1"/>
          </p:cNvCxnSpPr>
          <p:nvPr/>
        </p:nvCxnSpPr>
        <p:spPr>
          <a:xfrm rot="16200000" flipH="1">
            <a:off x="192560" y="3828576"/>
            <a:ext cx="25278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9EA785C-6BB0-E94A-9D2C-AC6A610E77FB}"/>
              </a:ext>
            </a:extLst>
          </p:cNvPr>
          <p:cNvCxnSpPr>
            <a:cxnSpLocks/>
            <a:stCxn id="10" idx="2"/>
            <a:endCxn id="47" idx="1"/>
          </p:cNvCxnSpPr>
          <p:nvPr/>
        </p:nvCxnSpPr>
        <p:spPr>
          <a:xfrm rot="16200000" flipH="1">
            <a:off x="355570" y="3665566"/>
            <a:ext cx="22018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EA5A09A-B9A4-DD43-B1D4-0A69F15B8EF1}"/>
              </a:ext>
            </a:extLst>
          </p:cNvPr>
          <p:cNvCxnSpPr>
            <a:cxnSpLocks/>
            <a:stCxn id="10" idx="2"/>
            <a:endCxn id="46" idx="1"/>
          </p:cNvCxnSpPr>
          <p:nvPr/>
        </p:nvCxnSpPr>
        <p:spPr>
          <a:xfrm rot="16200000" flipH="1">
            <a:off x="518580" y="3502556"/>
            <a:ext cx="18757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510EC155-3821-0B44-9AE5-3B105A14EDC7}"/>
              </a:ext>
            </a:extLst>
          </p:cNvPr>
          <p:cNvCxnSpPr>
            <a:cxnSpLocks/>
            <a:stCxn id="10" idx="2"/>
            <a:endCxn id="45" idx="1"/>
          </p:cNvCxnSpPr>
          <p:nvPr/>
        </p:nvCxnSpPr>
        <p:spPr>
          <a:xfrm rot="16200000" flipH="1">
            <a:off x="681590" y="3339546"/>
            <a:ext cx="154977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51AD296B-D854-834D-B430-B5D8678C088C}"/>
              </a:ext>
            </a:extLst>
          </p:cNvPr>
          <p:cNvCxnSpPr>
            <a:cxnSpLocks/>
            <a:stCxn id="10" idx="2"/>
            <a:endCxn id="28" idx="1"/>
          </p:cNvCxnSpPr>
          <p:nvPr/>
        </p:nvCxnSpPr>
        <p:spPr>
          <a:xfrm rot="16200000" flipH="1">
            <a:off x="844600" y="3176536"/>
            <a:ext cx="122375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1879AEBC-11DC-E547-B043-3FB5EA9FC22E}"/>
              </a:ext>
            </a:extLst>
          </p:cNvPr>
          <p:cNvCxnSpPr>
            <a:cxnSpLocks/>
            <a:stCxn id="10" idx="2"/>
            <a:endCxn id="27" idx="1"/>
          </p:cNvCxnSpPr>
          <p:nvPr/>
        </p:nvCxnSpPr>
        <p:spPr>
          <a:xfrm rot="16200000" flipH="1">
            <a:off x="1007610" y="3013526"/>
            <a:ext cx="8977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79833461-297C-4649-8487-10E12A6E64F6}"/>
              </a:ext>
            </a:extLst>
          </p:cNvPr>
          <p:cNvCxnSpPr>
            <a:cxnSpLocks/>
            <a:stCxn id="10" idx="2"/>
            <a:endCxn id="26" idx="1"/>
          </p:cNvCxnSpPr>
          <p:nvPr/>
        </p:nvCxnSpPr>
        <p:spPr>
          <a:xfrm rot="16200000" flipH="1">
            <a:off x="1170620" y="2850516"/>
            <a:ext cx="5717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817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Lists, a little bit more complex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868365"/>
            <a:ext cx="8686800" cy="4412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Don’t worry if this is intimidating…at this point I don’t expect you to really know how to do this.  Merely get into R, run some code, and conceptually understand the flow.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Now operations are applied to each element not just 1 data frame.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7B5C7-ED54-2F4E-97B4-5C129743C366}"/>
              </a:ext>
            </a:extLst>
          </p:cNvPr>
          <p:cNvSpPr txBox="1"/>
          <p:nvPr/>
        </p:nvSpPr>
        <p:spPr>
          <a:xfrm>
            <a:off x="451408" y="1898248"/>
            <a:ext cx="193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Songs in a “list”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F9257-57A4-F646-9D3A-B3A90CB57E61}"/>
              </a:ext>
            </a:extLst>
          </p:cNvPr>
          <p:cNvSpPr txBox="1"/>
          <p:nvPr/>
        </p:nvSpPr>
        <p:spPr>
          <a:xfrm>
            <a:off x="671328" y="2257058"/>
            <a:ext cx="1446835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976225-F2AB-494E-8AA8-161D1FCCC1FB}"/>
              </a:ext>
            </a:extLst>
          </p:cNvPr>
          <p:cNvSpPr txBox="1"/>
          <p:nvPr/>
        </p:nvSpPr>
        <p:spPr>
          <a:xfrm>
            <a:off x="1518210" y="274512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70D38B-5DF3-5F41-A1EF-F5F8BDDB6D18}"/>
              </a:ext>
            </a:extLst>
          </p:cNvPr>
          <p:cNvSpPr txBox="1"/>
          <p:nvPr/>
        </p:nvSpPr>
        <p:spPr>
          <a:xfrm>
            <a:off x="1518210" y="307114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95ABEC-C73B-7A4F-9600-33F872AA0A39}"/>
              </a:ext>
            </a:extLst>
          </p:cNvPr>
          <p:cNvSpPr txBox="1"/>
          <p:nvPr/>
        </p:nvSpPr>
        <p:spPr>
          <a:xfrm>
            <a:off x="1518210" y="339716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97E39E-78E4-7740-9392-82ABDB884093}"/>
              </a:ext>
            </a:extLst>
          </p:cNvPr>
          <p:cNvSpPr txBox="1"/>
          <p:nvPr/>
        </p:nvSpPr>
        <p:spPr>
          <a:xfrm>
            <a:off x="1518210" y="372318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DEB4BD-871A-C944-B110-339CC465997B}"/>
              </a:ext>
            </a:extLst>
          </p:cNvPr>
          <p:cNvSpPr txBox="1"/>
          <p:nvPr/>
        </p:nvSpPr>
        <p:spPr>
          <a:xfrm>
            <a:off x="1518210" y="404920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C4880E-9111-C247-87D6-472B1E0D7F43}"/>
              </a:ext>
            </a:extLst>
          </p:cNvPr>
          <p:cNvSpPr txBox="1"/>
          <p:nvPr/>
        </p:nvSpPr>
        <p:spPr>
          <a:xfrm>
            <a:off x="1518210" y="437522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A7F9F7-D4B1-D346-9F46-C052A185B168}"/>
              </a:ext>
            </a:extLst>
          </p:cNvPr>
          <p:cNvSpPr txBox="1"/>
          <p:nvPr/>
        </p:nvSpPr>
        <p:spPr>
          <a:xfrm>
            <a:off x="1518210" y="470124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475D6C-3432-9B4E-B5D1-8DE11B384E00}"/>
              </a:ext>
            </a:extLst>
          </p:cNvPr>
          <p:cNvSpPr txBox="1"/>
          <p:nvPr/>
        </p:nvSpPr>
        <p:spPr>
          <a:xfrm>
            <a:off x="1518210" y="502726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A279FA-BFDD-E842-9295-291C8B4A67C0}"/>
              </a:ext>
            </a:extLst>
          </p:cNvPr>
          <p:cNvSpPr txBox="1"/>
          <p:nvPr/>
        </p:nvSpPr>
        <p:spPr>
          <a:xfrm>
            <a:off x="1518210" y="5353291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FF3A710-BC7F-114E-8F5D-20154A149D44}"/>
              </a:ext>
            </a:extLst>
          </p:cNvPr>
          <p:cNvCxnSpPr>
            <a:stCxn id="10" idx="2"/>
            <a:endCxn id="13" idx="1"/>
          </p:cNvCxnSpPr>
          <p:nvPr/>
        </p:nvCxnSpPr>
        <p:spPr>
          <a:xfrm rot="16200000" flipH="1">
            <a:off x="1333630" y="2687506"/>
            <a:ext cx="2456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D985B5C6-C2A4-7448-9041-3DAAE6073F09}"/>
              </a:ext>
            </a:extLst>
          </p:cNvPr>
          <p:cNvCxnSpPr>
            <a:stCxn id="10" idx="2"/>
            <a:endCxn id="49" idx="1"/>
          </p:cNvCxnSpPr>
          <p:nvPr/>
        </p:nvCxnSpPr>
        <p:spPr>
          <a:xfrm rot="16200000" flipH="1">
            <a:off x="29549" y="3991587"/>
            <a:ext cx="2853859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260CA28-3FAA-9F4E-8A9B-683A94AC24C8}"/>
              </a:ext>
            </a:extLst>
          </p:cNvPr>
          <p:cNvCxnSpPr>
            <a:cxnSpLocks/>
            <a:stCxn id="10" idx="2"/>
            <a:endCxn id="48" idx="1"/>
          </p:cNvCxnSpPr>
          <p:nvPr/>
        </p:nvCxnSpPr>
        <p:spPr>
          <a:xfrm rot="16200000" flipH="1">
            <a:off x="192560" y="3828576"/>
            <a:ext cx="25278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9EA785C-6BB0-E94A-9D2C-AC6A610E77FB}"/>
              </a:ext>
            </a:extLst>
          </p:cNvPr>
          <p:cNvCxnSpPr>
            <a:cxnSpLocks/>
            <a:stCxn id="10" idx="2"/>
            <a:endCxn id="47" idx="1"/>
          </p:cNvCxnSpPr>
          <p:nvPr/>
        </p:nvCxnSpPr>
        <p:spPr>
          <a:xfrm rot="16200000" flipH="1">
            <a:off x="355570" y="3665566"/>
            <a:ext cx="22018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EA5A09A-B9A4-DD43-B1D4-0A69F15B8EF1}"/>
              </a:ext>
            </a:extLst>
          </p:cNvPr>
          <p:cNvCxnSpPr>
            <a:cxnSpLocks/>
            <a:stCxn id="10" idx="2"/>
            <a:endCxn id="46" idx="1"/>
          </p:cNvCxnSpPr>
          <p:nvPr/>
        </p:nvCxnSpPr>
        <p:spPr>
          <a:xfrm rot="16200000" flipH="1">
            <a:off x="518580" y="3502556"/>
            <a:ext cx="18757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510EC155-3821-0B44-9AE5-3B105A14EDC7}"/>
              </a:ext>
            </a:extLst>
          </p:cNvPr>
          <p:cNvCxnSpPr>
            <a:cxnSpLocks/>
            <a:stCxn id="10" idx="2"/>
            <a:endCxn id="45" idx="1"/>
          </p:cNvCxnSpPr>
          <p:nvPr/>
        </p:nvCxnSpPr>
        <p:spPr>
          <a:xfrm rot="16200000" flipH="1">
            <a:off x="681590" y="3339546"/>
            <a:ext cx="154977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51AD296B-D854-834D-B430-B5D8678C088C}"/>
              </a:ext>
            </a:extLst>
          </p:cNvPr>
          <p:cNvCxnSpPr>
            <a:cxnSpLocks/>
            <a:stCxn id="10" idx="2"/>
            <a:endCxn id="28" idx="1"/>
          </p:cNvCxnSpPr>
          <p:nvPr/>
        </p:nvCxnSpPr>
        <p:spPr>
          <a:xfrm rot="16200000" flipH="1">
            <a:off x="844600" y="3176536"/>
            <a:ext cx="122375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1879AEBC-11DC-E547-B043-3FB5EA9FC22E}"/>
              </a:ext>
            </a:extLst>
          </p:cNvPr>
          <p:cNvCxnSpPr>
            <a:cxnSpLocks/>
            <a:stCxn id="10" idx="2"/>
            <a:endCxn id="27" idx="1"/>
          </p:cNvCxnSpPr>
          <p:nvPr/>
        </p:nvCxnSpPr>
        <p:spPr>
          <a:xfrm rot="16200000" flipH="1">
            <a:off x="1007610" y="3013526"/>
            <a:ext cx="8977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79833461-297C-4649-8487-10E12A6E64F6}"/>
              </a:ext>
            </a:extLst>
          </p:cNvPr>
          <p:cNvCxnSpPr>
            <a:cxnSpLocks/>
            <a:stCxn id="10" idx="2"/>
            <a:endCxn id="26" idx="1"/>
          </p:cNvCxnSpPr>
          <p:nvPr/>
        </p:nvCxnSpPr>
        <p:spPr>
          <a:xfrm rot="16200000" flipH="1">
            <a:off x="1170620" y="2850516"/>
            <a:ext cx="5717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B8F6827-23A3-0B43-BB03-DEDECC23BBDA}"/>
              </a:ext>
            </a:extLst>
          </p:cNvPr>
          <p:cNvSpPr txBox="1"/>
          <p:nvPr/>
        </p:nvSpPr>
        <p:spPr>
          <a:xfrm>
            <a:off x="3217763" y="2546430"/>
            <a:ext cx="2669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 applied in series</a:t>
            </a:r>
          </a:p>
          <a:p>
            <a:r>
              <a:rPr lang="en-US" dirty="0"/>
              <a:t>function() </a:t>
            </a: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BBF3D50A-E007-4B4D-9FD2-B5F36D873D27}"/>
              </a:ext>
            </a:extLst>
          </p:cNvPr>
          <p:cNvCxnSpPr>
            <a:stCxn id="75" idx="1"/>
            <a:endCxn id="13" idx="3"/>
          </p:cNvCxnSpPr>
          <p:nvPr/>
        </p:nvCxnSpPr>
        <p:spPr>
          <a:xfrm rot="10800000" flipV="1">
            <a:off x="2002417" y="2869595"/>
            <a:ext cx="1215346" cy="249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A2A62A39-1DC0-5143-8874-6E76724F21E1}"/>
              </a:ext>
            </a:extLst>
          </p:cNvPr>
          <p:cNvCxnSpPr>
            <a:stCxn id="75" idx="1"/>
            <a:endCxn id="26" idx="3"/>
          </p:cNvCxnSpPr>
          <p:nvPr/>
        </p:nvCxnSpPr>
        <p:spPr>
          <a:xfrm rot="10800000" flipV="1">
            <a:off x="2002417" y="2869595"/>
            <a:ext cx="1215346" cy="32851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067FFE11-085D-5A4D-8DBF-95C296362EC0}"/>
              </a:ext>
            </a:extLst>
          </p:cNvPr>
          <p:cNvCxnSpPr>
            <a:stCxn id="75" idx="1"/>
            <a:endCxn id="27" idx="3"/>
          </p:cNvCxnSpPr>
          <p:nvPr/>
        </p:nvCxnSpPr>
        <p:spPr>
          <a:xfrm rot="10800000" flipV="1">
            <a:off x="2002417" y="2869595"/>
            <a:ext cx="1215346" cy="65453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4142FFB-BA8D-2240-AB36-5A18100BBAEA}"/>
              </a:ext>
            </a:extLst>
          </p:cNvPr>
          <p:cNvCxnSpPr>
            <a:cxnSpLocks/>
            <a:stCxn id="75" idx="1"/>
            <a:endCxn id="28" idx="3"/>
          </p:cNvCxnSpPr>
          <p:nvPr/>
        </p:nvCxnSpPr>
        <p:spPr>
          <a:xfrm rot="10800000" flipV="1">
            <a:off x="2002417" y="2869595"/>
            <a:ext cx="1215346" cy="98055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FBE493D3-CED3-5E4B-B80B-9D826C6ACCA7}"/>
              </a:ext>
            </a:extLst>
          </p:cNvPr>
          <p:cNvCxnSpPr>
            <a:cxnSpLocks/>
            <a:stCxn id="75" idx="1"/>
            <a:endCxn id="45" idx="3"/>
          </p:cNvCxnSpPr>
          <p:nvPr/>
        </p:nvCxnSpPr>
        <p:spPr>
          <a:xfrm rot="10800000" flipV="1">
            <a:off x="2002417" y="2869595"/>
            <a:ext cx="1215346" cy="13065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A5F1AE3E-7EBC-7B47-B389-701C46200E72}"/>
              </a:ext>
            </a:extLst>
          </p:cNvPr>
          <p:cNvCxnSpPr>
            <a:cxnSpLocks/>
            <a:stCxn id="75" idx="1"/>
            <a:endCxn id="46" idx="3"/>
          </p:cNvCxnSpPr>
          <p:nvPr/>
        </p:nvCxnSpPr>
        <p:spPr>
          <a:xfrm rot="10800000" flipV="1">
            <a:off x="2002417" y="2869595"/>
            <a:ext cx="1215346" cy="163259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15FD5B46-19CD-F443-8541-0A66E5E49977}"/>
              </a:ext>
            </a:extLst>
          </p:cNvPr>
          <p:cNvCxnSpPr>
            <a:cxnSpLocks/>
            <a:stCxn id="75" idx="1"/>
            <a:endCxn id="47" idx="3"/>
          </p:cNvCxnSpPr>
          <p:nvPr/>
        </p:nvCxnSpPr>
        <p:spPr>
          <a:xfrm rot="10800000" flipV="1">
            <a:off x="2002417" y="2869595"/>
            <a:ext cx="1215346" cy="195861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148EBE07-E459-F847-B013-47308CD1285F}"/>
              </a:ext>
            </a:extLst>
          </p:cNvPr>
          <p:cNvCxnSpPr>
            <a:cxnSpLocks/>
            <a:stCxn id="75" idx="1"/>
            <a:endCxn id="48" idx="3"/>
          </p:cNvCxnSpPr>
          <p:nvPr/>
        </p:nvCxnSpPr>
        <p:spPr>
          <a:xfrm rot="10800000" flipV="1">
            <a:off x="2002417" y="2869595"/>
            <a:ext cx="1215346" cy="228463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19616C5D-E9BF-C946-8285-CA883E1E1E04}"/>
              </a:ext>
            </a:extLst>
          </p:cNvPr>
          <p:cNvCxnSpPr>
            <a:cxnSpLocks/>
            <a:stCxn id="75" idx="1"/>
            <a:endCxn id="49" idx="3"/>
          </p:cNvCxnSpPr>
          <p:nvPr/>
        </p:nvCxnSpPr>
        <p:spPr>
          <a:xfrm rot="10800000" flipV="1">
            <a:off x="2002417" y="2869595"/>
            <a:ext cx="1215346" cy="261065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3B04D75-277A-9F49-A865-3AD2697DA9E5}"/>
              </a:ext>
            </a:extLst>
          </p:cNvPr>
          <p:cNvSpPr/>
          <p:nvPr/>
        </p:nvSpPr>
        <p:spPr>
          <a:xfrm>
            <a:off x="5782235" y="4235822"/>
            <a:ext cx="2958353" cy="122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u="sng" dirty="0"/>
              <a:t>30 songs</a:t>
            </a:r>
          </a:p>
          <a:p>
            <a:r>
              <a:rPr lang="en-US" sz="1200" dirty="0"/>
              <a:t>Song 1: ends at 3m with 709 total words spoken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/>
              <a:t>Song30:  ends at 4.67m with 863 words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EC3BEC-591C-294B-B9BD-5BDCCB1BA679}"/>
              </a:ext>
            </a:extLst>
          </p:cNvPr>
          <p:cNvSpPr txBox="1"/>
          <p:nvPr/>
        </p:nvSpPr>
        <p:spPr>
          <a:xfrm>
            <a:off x="3353110" y="4285584"/>
            <a:ext cx="2398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Grab the last line total for each song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2FDDBC8-DC83-4A41-B695-3083442897E2}"/>
              </a:ext>
            </a:extLst>
          </p:cNvPr>
          <p:cNvSpPr/>
          <p:nvPr/>
        </p:nvSpPr>
        <p:spPr>
          <a:xfrm>
            <a:off x="6042212" y="2263588"/>
            <a:ext cx="2958353" cy="122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u="sng" dirty="0"/>
              <a:t>2500 total lines analyzed among 30 songs</a:t>
            </a:r>
          </a:p>
          <a:p>
            <a:r>
              <a:rPr lang="en-US" sz="1200" dirty="0"/>
              <a:t>Song 1: At 4 seconds, 7 words were spoken</a:t>
            </a:r>
          </a:p>
          <a:p>
            <a:r>
              <a:rPr lang="en-US" sz="1200" dirty="0"/>
              <a:t>Song 1: At 10 seconds 12 total words (7+5)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/>
              <a:t>Song 30: At 4.6 min, 862 total words spoken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975988-2ED3-9348-8010-4FB923728F5C}"/>
              </a:ext>
            </a:extLst>
          </p:cNvPr>
          <p:cNvCxnSpPr>
            <a:stCxn id="75" idx="2"/>
            <a:endCxn id="54" idx="0"/>
          </p:cNvCxnSpPr>
          <p:nvPr/>
        </p:nvCxnSpPr>
        <p:spPr>
          <a:xfrm>
            <a:off x="4552423" y="3192761"/>
            <a:ext cx="0" cy="109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835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868365"/>
            <a:ext cx="8686800" cy="4412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more R scripting!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B_RapSongs.R</a:t>
            </a:r>
            <a:endParaRPr lang="en-US" b="1" dirty="0"/>
          </a:p>
        </p:txBody>
      </p:sp>
      <p:pic>
        <p:nvPicPr>
          <p:cNvPr id="3074" name="Picture 2" descr="The best rap god memes :) Memedroid">
            <a:extLst>
              <a:ext uri="{FF2B5EF4-FFF2-40B4-BE49-F238E27FC236}">
                <a16:creationId xmlns:a16="http://schemas.microsoft.com/office/drawing/2014/main" id="{E32CC252-6125-5F4A-B4E4-BFC59A595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14" y="1811670"/>
            <a:ext cx="3363917" cy="385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97B5C7-ED54-2F4E-97B4-5C129743C366}"/>
              </a:ext>
            </a:extLst>
          </p:cNvPr>
          <p:cNvSpPr txBox="1"/>
          <p:nvPr/>
        </p:nvSpPr>
        <p:spPr>
          <a:xfrm>
            <a:off x="4143736" y="1898247"/>
            <a:ext cx="193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Songs in a “list”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F9257-57A4-F646-9D3A-B3A90CB57E61}"/>
              </a:ext>
            </a:extLst>
          </p:cNvPr>
          <p:cNvSpPr txBox="1"/>
          <p:nvPr/>
        </p:nvSpPr>
        <p:spPr>
          <a:xfrm>
            <a:off x="4352081" y="2257058"/>
            <a:ext cx="1446835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976225-F2AB-494E-8AA8-161D1FCCC1FB}"/>
              </a:ext>
            </a:extLst>
          </p:cNvPr>
          <p:cNvSpPr txBox="1"/>
          <p:nvPr/>
        </p:nvSpPr>
        <p:spPr>
          <a:xfrm>
            <a:off x="5198963" y="274512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70D38B-5DF3-5F41-A1EF-F5F8BDDB6D18}"/>
              </a:ext>
            </a:extLst>
          </p:cNvPr>
          <p:cNvSpPr txBox="1"/>
          <p:nvPr/>
        </p:nvSpPr>
        <p:spPr>
          <a:xfrm>
            <a:off x="5198963" y="307114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95ABEC-C73B-7A4F-9600-33F872AA0A39}"/>
              </a:ext>
            </a:extLst>
          </p:cNvPr>
          <p:cNvSpPr txBox="1"/>
          <p:nvPr/>
        </p:nvSpPr>
        <p:spPr>
          <a:xfrm>
            <a:off x="5198963" y="339716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97E39E-78E4-7740-9392-82ABDB884093}"/>
              </a:ext>
            </a:extLst>
          </p:cNvPr>
          <p:cNvSpPr txBox="1"/>
          <p:nvPr/>
        </p:nvSpPr>
        <p:spPr>
          <a:xfrm>
            <a:off x="5198963" y="372318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DEB4BD-871A-C944-B110-339CC465997B}"/>
              </a:ext>
            </a:extLst>
          </p:cNvPr>
          <p:cNvSpPr txBox="1"/>
          <p:nvPr/>
        </p:nvSpPr>
        <p:spPr>
          <a:xfrm>
            <a:off x="5198963" y="404920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C4880E-9111-C247-87D6-472B1E0D7F43}"/>
              </a:ext>
            </a:extLst>
          </p:cNvPr>
          <p:cNvSpPr txBox="1"/>
          <p:nvPr/>
        </p:nvSpPr>
        <p:spPr>
          <a:xfrm>
            <a:off x="5198963" y="437522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A7F9F7-D4B1-D346-9F46-C052A185B168}"/>
              </a:ext>
            </a:extLst>
          </p:cNvPr>
          <p:cNvSpPr txBox="1"/>
          <p:nvPr/>
        </p:nvSpPr>
        <p:spPr>
          <a:xfrm>
            <a:off x="5198963" y="470124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475D6C-3432-9B4E-B5D1-8DE11B384E00}"/>
              </a:ext>
            </a:extLst>
          </p:cNvPr>
          <p:cNvSpPr txBox="1"/>
          <p:nvPr/>
        </p:nvSpPr>
        <p:spPr>
          <a:xfrm>
            <a:off x="5198963" y="502726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A279FA-BFDD-E842-9295-291C8B4A67C0}"/>
              </a:ext>
            </a:extLst>
          </p:cNvPr>
          <p:cNvSpPr txBox="1"/>
          <p:nvPr/>
        </p:nvSpPr>
        <p:spPr>
          <a:xfrm>
            <a:off x="5198963" y="5353291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FF3A710-BC7F-114E-8F5D-20154A149D44}"/>
              </a:ext>
            </a:extLst>
          </p:cNvPr>
          <p:cNvCxnSpPr>
            <a:stCxn id="10" idx="2"/>
            <a:endCxn id="13" idx="1"/>
          </p:cNvCxnSpPr>
          <p:nvPr/>
        </p:nvCxnSpPr>
        <p:spPr>
          <a:xfrm rot="16200000" flipH="1">
            <a:off x="5014383" y="2687506"/>
            <a:ext cx="2456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D985B5C6-C2A4-7448-9041-3DAAE6073F09}"/>
              </a:ext>
            </a:extLst>
          </p:cNvPr>
          <p:cNvCxnSpPr>
            <a:stCxn id="10" idx="2"/>
            <a:endCxn id="49" idx="1"/>
          </p:cNvCxnSpPr>
          <p:nvPr/>
        </p:nvCxnSpPr>
        <p:spPr>
          <a:xfrm rot="16200000" flipH="1">
            <a:off x="3710302" y="3991587"/>
            <a:ext cx="2853859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260CA28-3FAA-9F4E-8A9B-683A94AC24C8}"/>
              </a:ext>
            </a:extLst>
          </p:cNvPr>
          <p:cNvCxnSpPr>
            <a:cxnSpLocks/>
            <a:stCxn id="10" idx="2"/>
            <a:endCxn id="48" idx="1"/>
          </p:cNvCxnSpPr>
          <p:nvPr/>
        </p:nvCxnSpPr>
        <p:spPr>
          <a:xfrm rot="16200000" flipH="1">
            <a:off x="3873313" y="3828576"/>
            <a:ext cx="25278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9EA785C-6BB0-E94A-9D2C-AC6A610E77FB}"/>
              </a:ext>
            </a:extLst>
          </p:cNvPr>
          <p:cNvCxnSpPr>
            <a:cxnSpLocks/>
            <a:stCxn id="10" idx="2"/>
            <a:endCxn id="47" idx="1"/>
          </p:cNvCxnSpPr>
          <p:nvPr/>
        </p:nvCxnSpPr>
        <p:spPr>
          <a:xfrm rot="16200000" flipH="1">
            <a:off x="4036323" y="3665566"/>
            <a:ext cx="22018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EA5A09A-B9A4-DD43-B1D4-0A69F15B8EF1}"/>
              </a:ext>
            </a:extLst>
          </p:cNvPr>
          <p:cNvCxnSpPr>
            <a:cxnSpLocks/>
            <a:stCxn id="10" idx="2"/>
            <a:endCxn id="46" idx="1"/>
          </p:cNvCxnSpPr>
          <p:nvPr/>
        </p:nvCxnSpPr>
        <p:spPr>
          <a:xfrm rot="16200000" flipH="1">
            <a:off x="4199333" y="3502556"/>
            <a:ext cx="18757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510EC155-3821-0B44-9AE5-3B105A14EDC7}"/>
              </a:ext>
            </a:extLst>
          </p:cNvPr>
          <p:cNvCxnSpPr>
            <a:cxnSpLocks/>
            <a:stCxn id="10" idx="2"/>
            <a:endCxn id="45" idx="1"/>
          </p:cNvCxnSpPr>
          <p:nvPr/>
        </p:nvCxnSpPr>
        <p:spPr>
          <a:xfrm rot="16200000" flipH="1">
            <a:off x="4362343" y="3339546"/>
            <a:ext cx="154977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51AD296B-D854-834D-B430-B5D8678C088C}"/>
              </a:ext>
            </a:extLst>
          </p:cNvPr>
          <p:cNvCxnSpPr>
            <a:cxnSpLocks/>
            <a:stCxn id="10" idx="2"/>
            <a:endCxn id="28" idx="1"/>
          </p:cNvCxnSpPr>
          <p:nvPr/>
        </p:nvCxnSpPr>
        <p:spPr>
          <a:xfrm rot="16200000" flipH="1">
            <a:off x="4525353" y="3176536"/>
            <a:ext cx="122375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1879AEBC-11DC-E547-B043-3FB5EA9FC22E}"/>
              </a:ext>
            </a:extLst>
          </p:cNvPr>
          <p:cNvCxnSpPr>
            <a:cxnSpLocks/>
            <a:stCxn id="10" idx="2"/>
            <a:endCxn id="27" idx="1"/>
          </p:cNvCxnSpPr>
          <p:nvPr/>
        </p:nvCxnSpPr>
        <p:spPr>
          <a:xfrm rot="16200000" flipH="1">
            <a:off x="4688363" y="3013526"/>
            <a:ext cx="8977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79833461-297C-4649-8487-10E12A6E64F6}"/>
              </a:ext>
            </a:extLst>
          </p:cNvPr>
          <p:cNvCxnSpPr>
            <a:cxnSpLocks/>
            <a:stCxn id="10" idx="2"/>
            <a:endCxn id="26" idx="1"/>
          </p:cNvCxnSpPr>
          <p:nvPr/>
        </p:nvCxnSpPr>
        <p:spPr>
          <a:xfrm rot="16200000" flipH="1">
            <a:off x="4851373" y="2850516"/>
            <a:ext cx="5717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616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Housekeeping , Reading &amp; Homework, recommended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856" y="1104653"/>
            <a:ext cx="85055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 have R Studio Installed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Sign up at RStudio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local, Recommended to install Git locally for “</a:t>
            </a:r>
            <a:r>
              <a:rPr lang="en-US" i="1" dirty="0"/>
              <a:t>git pull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your local to the class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Chapter 1 &amp; Chapter 2</a:t>
            </a:r>
          </a:p>
          <a:p>
            <a:r>
              <a:rPr lang="en-US" b="1" dirty="0"/>
              <a:t>1. Piazza introduction post (slide 7, assigned as part of class participation)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0170" y="3362897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FCCED00-EA09-4545-A705-93608CED5762}"/>
              </a:ext>
            </a:extLst>
          </p:cNvPr>
          <p:cNvSpPr/>
          <p:nvPr/>
        </p:nvSpPr>
        <p:spPr>
          <a:xfrm>
            <a:off x="421856" y="3959198"/>
            <a:ext cx="4572000" cy="17096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2. C2.1 Data Mining Techniques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3. C2.2 Data Partition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4. C2.3 Data Sample</a:t>
            </a:r>
          </a:p>
          <a:p>
            <a:r>
              <a:rPr lang="en-US" dirty="0"/>
              <a:t>5. C2.4 Modeling Steps </a:t>
            </a:r>
          </a:p>
        </p:txBody>
      </p:sp>
    </p:spTree>
    <p:extLst>
      <p:ext uri="{BB962C8B-B14F-4D97-AF65-F5344CB8AC3E}">
        <p14:creationId xmlns:p14="http://schemas.microsoft.com/office/powerpoint/2010/main" val="36649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4C15F-E31C-FA41-AA4A-4DD537D26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8/25/20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A84F2-C38C-6541-A73E-B5EAFA95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1B7DE-A58F-A240-93AF-F8C5146C6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523A199-5E74-674D-A812-5AEE202F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Bik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A831E0-F4A2-424B-9233-5C3AD2D66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403"/>
            <a:ext cx="9144000" cy="491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93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86574-5B95-E84A-A459-FB833AA7C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D31F65-E367-E642-A792-384465F4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BC9BC-6081-FE4D-ACDE-D7BAE6EDD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9E6F979-7029-254F-BC1C-21FA09CB718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Name?  Where are you located?</a:t>
            </a:r>
          </a:p>
        </p:txBody>
      </p:sp>
      <p:pic>
        <p:nvPicPr>
          <p:cNvPr id="1030" name="Picture 6" descr="Download Free World Globe Font Map Free Transparent Image HQ ICON ...">
            <a:extLst>
              <a:ext uri="{FF2B5EF4-FFF2-40B4-BE49-F238E27FC236}">
                <a16:creationId xmlns:a16="http://schemas.microsoft.com/office/drawing/2014/main" id="{DF45D991-6438-4147-BE6B-F9BDF3E7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732" y="1200873"/>
            <a:ext cx="5845215" cy="438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91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21F726-6C7F-8B4D-A4D9-4509F3E5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6F71B-27FC-6443-AD65-169A84FA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A93B4-1514-DD47-B19B-F1DD274F0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A0B6EF-905A-A044-9EB3-0DD002A2802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B86ADF-F634-334D-A619-C0111DD14A07}"/>
              </a:ext>
            </a:extLst>
          </p:cNvPr>
          <p:cNvSpPr/>
          <p:nvPr/>
        </p:nvSpPr>
        <p:spPr>
          <a:xfrm>
            <a:off x="421342" y="133126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Piazza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BF469-5869-B54A-AFAD-10B111A9CE32}"/>
              </a:ext>
            </a:extLst>
          </p:cNvPr>
          <p:cNvSpPr txBox="1"/>
          <p:nvPr/>
        </p:nvSpPr>
        <p:spPr>
          <a:xfrm>
            <a:off x="2245658" y="1331261"/>
            <a:ext cx="6459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 Discusion Board</a:t>
            </a:r>
          </a:p>
          <a:p>
            <a:r>
              <a:rPr lang="en-US" dirty="0">
                <a:hlinkClick r:id="rId2"/>
              </a:rPr>
              <a:t>https://www.piazza.com/extension.harvard/fall2020/cscie9615736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7F307F-4FBB-F346-B400-0C4F6889AF28}"/>
              </a:ext>
            </a:extLst>
          </p:cNvPr>
          <p:cNvSpPr/>
          <p:nvPr/>
        </p:nvSpPr>
        <p:spPr>
          <a:xfrm>
            <a:off x="421342" y="240601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Canvas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E9023-5C2E-BD4A-9758-DAC4CFB11123}"/>
              </a:ext>
            </a:extLst>
          </p:cNvPr>
          <p:cNvSpPr txBox="1"/>
          <p:nvPr/>
        </p:nvSpPr>
        <p:spPr>
          <a:xfrm>
            <a:off x="2384611" y="2411507"/>
            <a:ext cx="4199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of Record for Grades</a:t>
            </a:r>
          </a:p>
          <a:p>
            <a:r>
              <a:rPr lang="en-US" dirty="0">
                <a:hlinkClick r:id="rId3"/>
              </a:rPr>
              <a:t>https://canvas.harvard.edu/courses/79845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76ED6-2942-3243-AC6E-0D0048DDDE0F}"/>
              </a:ext>
            </a:extLst>
          </p:cNvPr>
          <p:cNvSpPr/>
          <p:nvPr/>
        </p:nvSpPr>
        <p:spPr>
          <a:xfrm>
            <a:off x="421342" y="3496462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850C87-C471-0E41-B2D3-1A2C112BD30A}"/>
              </a:ext>
            </a:extLst>
          </p:cNvPr>
          <p:cNvSpPr txBox="1"/>
          <p:nvPr/>
        </p:nvSpPr>
        <p:spPr>
          <a:xfrm>
            <a:off x="2529124" y="3459423"/>
            <a:ext cx="335130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Lecture links sin Canvas site for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Lab links shared in piazza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9B39C6-9056-F647-AE2C-02A8BB0AD5A8}"/>
              </a:ext>
            </a:extLst>
          </p:cNvPr>
          <p:cNvSpPr/>
          <p:nvPr/>
        </p:nvSpPr>
        <p:spPr>
          <a:xfrm>
            <a:off x="421342" y="4579652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7C1ED8-A284-1D4B-B0E6-134BED20C088}"/>
              </a:ext>
            </a:extLst>
          </p:cNvPr>
          <p:cNvSpPr txBox="1"/>
          <p:nvPr/>
        </p:nvSpPr>
        <p:spPr>
          <a:xfrm>
            <a:off x="2305462" y="4542613"/>
            <a:ext cx="50006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extra code help, feedback, q/a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Friday 10AM EST – 100% optional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Depending on </a:t>
            </a:r>
            <a:r>
              <a:rPr lang="en-US" sz="1400" dirty="0" err="1"/>
              <a:t>timezone</a:t>
            </a:r>
            <a:r>
              <a:rPr lang="en-US" sz="1400" dirty="0"/>
              <a:t> needs &amp; interest more can be created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1DA3C-45F0-BC40-82D8-1DDFC4694D67}"/>
              </a:ext>
            </a:extLst>
          </p:cNvPr>
          <p:cNvSpPr/>
          <p:nvPr/>
        </p:nvSpPr>
        <p:spPr>
          <a:xfrm>
            <a:off x="421342" y="563027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 Help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358C7-F882-3F45-B0CA-CE7CDA942420}"/>
              </a:ext>
            </a:extLst>
          </p:cNvPr>
          <p:cNvSpPr txBox="1"/>
          <p:nvPr/>
        </p:nvSpPr>
        <p:spPr>
          <a:xfrm>
            <a:off x="2348753" y="5629837"/>
            <a:ext cx="3937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Piazza Posts Q/A &amp; discussion</a:t>
            </a:r>
          </a:p>
          <a:p>
            <a:r>
              <a:rPr lang="en-US" dirty="0"/>
              <a:t>Email </a:t>
            </a:r>
            <a:r>
              <a:rPr lang="en-US" dirty="0">
                <a:hlinkClick r:id="rId4"/>
              </a:rPr>
              <a:t>edwardkwartler@fas.Harvard.edu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579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Piazza…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28650" y="2324465"/>
            <a:ext cx="7886700" cy="19028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are you from?</a:t>
            </a:r>
          </a:p>
          <a:p>
            <a:r>
              <a:rPr lang="en-US" dirty="0"/>
              <a:t>Profession</a:t>
            </a:r>
          </a:p>
          <a:p>
            <a:r>
              <a:rPr lang="en-US" dirty="0"/>
              <a:t>Why did you take this course?</a:t>
            </a:r>
          </a:p>
          <a:p>
            <a:r>
              <a:rPr lang="en-US" dirty="0"/>
              <a:t>What do you hope to learn by the end of the course?</a:t>
            </a:r>
          </a:p>
          <a:p>
            <a:r>
              <a:rPr lang="en-US" dirty="0"/>
              <a:t>Tell us something interesting about yourself.  Hobby? Family? Etc.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helps your teaching staff get to know you along with what may be of interest for your learning style.</a:t>
            </a:r>
          </a:p>
        </p:txBody>
      </p:sp>
    </p:spTree>
    <p:extLst>
      <p:ext uri="{BB962C8B-B14F-4D97-AF65-F5344CB8AC3E}">
        <p14:creationId xmlns:p14="http://schemas.microsoft.com/office/powerpoint/2010/main" val="3343882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4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2499</Words>
  <Application>Microsoft Macintosh PowerPoint</Application>
  <PresentationFormat>On-screen Show (4:3)</PresentationFormat>
  <Paragraphs>587</Paragraphs>
  <Slides>48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Consolas</vt:lpstr>
      <vt:lpstr>Roboto</vt:lpstr>
      <vt:lpstr>Wingdings</vt:lpstr>
      <vt:lpstr>Office Theme</vt:lpstr>
      <vt:lpstr>Data Mining for Business Harvard CSCI E-96</vt:lpstr>
      <vt:lpstr>Agenda</vt:lpstr>
      <vt:lpstr>Ted Kwartler</vt:lpstr>
      <vt:lpstr>Kshitij</vt:lpstr>
      <vt:lpstr>Bik</vt:lpstr>
      <vt:lpstr>PowerPoint Presentation</vt:lpstr>
      <vt:lpstr>PowerPoint Presentation</vt:lpstr>
      <vt:lpstr>On Piazza…</vt:lpstr>
      <vt:lpstr>Agenda</vt:lpstr>
      <vt:lpstr>Syllabus Review</vt:lpstr>
      <vt:lpstr>Community Learning Expectations</vt:lpstr>
      <vt:lpstr>Community Learning Expectations</vt:lpstr>
      <vt:lpstr>Some motivation</vt:lpstr>
      <vt:lpstr>Your professor loves memes.</vt:lpstr>
      <vt:lpstr>Agenda</vt:lpstr>
      <vt:lpstr>Intro to R</vt:lpstr>
      <vt:lpstr>What is R?</vt:lpstr>
      <vt:lpstr>What is R Studio?</vt:lpstr>
      <vt:lpstr>What is the relationship between R &amp; R studio?</vt:lpstr>
      <vt:lpstr>R Studio has four main panes</vt:lpstr>
      <vt:lpstr>R: Where is it being used?</vt:lpstr>
      <vt:lpstr>Ok, it’s awesome but… </vt:lpstr>
      <vt:lpstr>A basic R workflow</vt:lpstr>
      <vt:lpstr>R Trap!</vt:lpstr>
      <vt:lpstr>R uses functions, libraries &amp; objects</vt:lpstr>
      <vt:lpstr>Another trap!</vt:lpstr>
      <vt:lpstr>The course readme has the packages to install.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Agenda</vt:lpstr>
      <vt:lpstr>Install R Studio &amp; Git </vt:lpstr>
      <vt:lpstr>R Studio Cloud</vt:lpstr>
      <vt:lpstr>R Studio</vt:lpstr>
      <vt:lpstr>Libraries to install…we cover a lot in this course!</vt:lpstr>
      <vt:lpstr>To get scripts, ppts &amp; data use the class repo</vt:lpstr>
      <vt:lpstr>Turning in Files</vt:lpstr>
      <vt:lpstr>Agenda</vt:lpstr>
      <vt:lpstr>Amazon X-Ray: A basic R-Script</vt:lpstr>
      <vt:lpstr>Let’s practice!</vt:lpstr>
      <vt:lpstr>Lists, a little bit more complex</vt:lpstr>
      <vt:lpstr>Lists, a little bit more complex</vt:lpstr>
      <vt:lpstr>Let’s practice!</vt:lpstr>
      <vt:lpstr>Housekeeping , Reading &amp; Homework, recommended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for Business Harvard CSCI E-96</dc:title>
  <dc:creator>Edward Kwartler</dc:creator>
  <cp:lastModifiedBy>Edward Kwartler</cp:lastModifiedBy>
  <cp:revision>6</cp:revision>
  <dcterms:created xsi:type="dcterms:W3CDTF">2020-08-24T01:48:41Z</dcterms:created>
  <dcterms:modified xsi:type="dcterms:W3CDTF">2020-08-25T20:02:49Z</dcterms:modified>
</cp:coreProperties>
</file>